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"/>
  </p:notesMasterIdLst>
  <p:sldIdLst>
    <p:sldId id="268" r:id="rId2"/>
    <p:sldId id="287" r:id="rId3"/>
    <p:sldId id="285" r:id="rId4"/>
    <p:sldId id="289" r:id="rId5"/>
    <p:sldId id="293" r:id="rId6"/>
    <p:sldId id="291" r:id="rId7"/>
    <p:sldId id="290" r:id="rId8"/>
    <p:sldId id="288" r:id="rId9"/>
    <p:sldId id="294" r:id="rId10"/>
    <p:sldId id="295" r:id="rId11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gatini, Guilherme" initials="PG" lastIdx="1" clrIdx="0">
    <p:extLst>
      <p:ext uri="{19B8F6BF-5375-455C-9EA6-DF929625EA0E}">
        <p15:presenceInfo xmlns:p15="http://schemas.microsoft.com/office/powerpoint/2012/main" userId="S::g.pagatini@tue.nl::4909b3e8-b38d-4433-8efd-6a66b9abd8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EE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6433" autoAdjust="0"/>
  </p:normalViewPr>
  <p:slideViewPr>
    <p:cSldViewPr snapToGrid="0" showGuides="1">
      <p:cViewPr varScale="1">
        <p:scale>
          <a:sx n="113" d="100"/>
          <a:sy n="113" d="100"/>
        </p:scale>
        <p:origin x="480" y="91"/>
      </p:cViewPr>
      <p:guideLst/>
    </p:cSldViewPr>
  </p:slideViewPr>
  <p:outlineViewPr>
    <p:cViewPr>
      <p:scale>
        <a:sx n="33" d="100"/>
        <a:sy n="33" d="100"/>
      </p:scale>
      <p:origin x="0" y="-397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09/03/2022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6919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 dirty="0"/>
              <a:t>Sample slide with table and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 dirty="0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27pt headline on a slide with three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2021 </a:t>
            </a:r>
            <a:r>
              <a:rPr lang="en-GB" dirty="0" err="1"/>
              <a:t>AutoRef</a:t>
            </a:r>
            <a:r>
              <a:rPr lang="en-GB" dirty="0"/>
              <a:t> – Meeting III</a:t>
            </a:r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Friday, 10 March 2022</a:t>
            </a: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Guilherme, Project Manager, </a:t>
            </a:r>
            <a:r>
              <a:rPr lang="en-GB" dirty="0" err="1"/>
              <a:t>PDEng</a:t>
            </a:r>
            <a:r>
              <a:rPr lang="en-GB" dirty="0"/>
              <a:t> Trainee MSD 2022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F7F33D4-347B-419B-ACDC-4BD677888879}"/>
              </a:ext>
            </a:extLst>
          </p:cNvPr>
          <p:cNvSpPr txBox="1">
            <a:spLocks/>
          </p:cNvSpPr>
          <p:nvPr/>
        </p:nvSpPr>
        <p:spPr>
          <a:xfrm>
            <a:off x="2" y="4568400"/>
            <a:ext cx="1114424" cy="572286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CEC10D-CD46-426F-915E-6C78530279C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ijdelijke aanduiding voor voettekst 3">
            <a:extLst>
              <a:ext uri="{FF2B5EF4-FFF2-40B4-BE49-F238E27FC236}">
                <a16:creationId xmlns:a16="http://schemas.microsoft.com/office/drawing/2014/main" id="{EE24003F-938F-4D56-8EBB-5108ADD61EC3}"/>
              </a:ext>
            </a:extLst>
          </p:cNvPr>
          <p:cNvSpPr txBox="1">
            <a:spLocks/>
          </p:cNvSpPr>
          <p:nvPr/>
        </p:nvSpPr>
        <p:spPr>
          <a:xfrm>
            <a:off x="1114424" y="4568400"/>
            <a:ext cx="624818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2o21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5F95052-3C39-40FD-B9B2-99807F583594}"/>
              </a:ext>
            </a:extLst>
          </p:cNvPr>
          <p:cNvSpPr txBox="1">
            <a:spLocks/>
          </p:cNvSpPr>
          <p:nvPr/>
        </p:nvSpPr>
        <p:spPr>
          <a:xfrm>
            <a:off x="11857" y="4571214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CEC10D-CD46-426F-915E-6C78530279C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0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83DBA-ECB7-4715-B49E-4E89EDE8E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49" y="2322642"/>
            <a:ext cx="7556501" cy="867598"/>
          </a:xfrm>
        </p:spPr>
        <p:txBody>
          <a:bodyPr/>
          <a:lstStyle/>
          <a:p>
            <a:pPr algn="ctr"/>
            <a:r>
              <a:rPr lang="en-US" sz="2200" b="1" dirty="0"/>
              <a:t>THANK YOU</a:t>
            </a:r>
            <a:endParaRPr lang="en-NL" sz="2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D3DEFC-3231-442B-870B-E7894E162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377A3-867F-474D-A820-CFFF83C9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63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961383F3-9EE7-42D7-9D56-E6A73889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64" y="322555"/>
            <a:ext cx="7915993" cy="372962"/>
          </a:xfrm>
        </p:spPr>
        <p:txBody>
          <a:bodyPr/>
          <a:lstStyle/>
          <a:p>
            <a:r>
              <a:rPr lang="en-US" dirty="0"/>
              <a:t>AGENDA</a:t>
            </a:r>
            <a:endParaRPr lang="en-NL" dirty="0"/>
          </a:p>
        </p:txBody>
      </p: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FAF5C8AA-D74E-4212-880F-48699E0E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/>
          <a:lstStyle/>
          <a:p>
            <a:fld id="{B7CEC10D-CD46-426F-915E-6C78530279CB}" type="slidenum">
              <a:rPr lang="en-US" smtClean="0"/>
              <a:t>2</a:t>
            </a:fld>
            <a:endParaRPr lang="en-US" dirty="0"/>
          </a:p>
        </p:txBody>
      </p:sp>
      <p:sp>
        <p:nvSpPr>
          <p:cNvPr id="48" name="Tijdelijke aanduiding voor voettekst 3">
            <a:extLst>
              <a:ext uri="{FF2B5EF4-FFF2-40B4-BE49-F238E27FC236}">
                <a16:creationId xmlns:a16="http://schemas.microsoft.com/office/drawing/2014/main" id="{2F88774D-187A-4ACF-8BB7-0CB4FE1D5BD1}"/>
              </a:ext>
            </a:extLst>
          </p:cNvPr>
          <p:cNvSpPr txBox="1">
            <a:spLocks/>
          </p:cNvSpPr>
          <p:nvPr/>
        </p:nvSpPr>
        <p:spPr>
          <a:xfrm>
            <a:off x="1114424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2o21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D45486-339C-4706-B223-D02DB992F956}"/>
              </a:ext>
            </a:extLst>
          </p:cNvPr>
          <p:cNvSpPr txBox="1"/>
          <p:nvPr/>
        </p:nvSpPr>
        <p:spPr>
          <a:xfrm>
            <a:off x="557214" y="1274114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Project progress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Scope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First rules implementation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Challenges faced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Questions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197624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ED030C1-638F-4323-AA97-820467E9D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296847"/>
              </p:ext>
            </p:extLst>
          </p:nvPr>
        </p:nvGraphicFramePr>
        <p:xfrm>
          <a:off x="557214" y="1354296"/>
          <a:ext cx="8077836" cy="2644140"/>
        </p:xfrm>
        <a:graphic>
          <a:graphicData uri="http://schemas.openxmlformats.org/drawingml/2006/table">
            <a:tbl>
              <a:tblPr/>
              <a:tblGrid>
                <a:gridCol w="3341400">
                  <a:extLst>
                    <a:ext uri="{9D8B030D-6E8A-4147-A177-3AD203B41FA5}">
                      <a16:colId xmlns:a16="http://schemas.microsoft.com/office/drawing/2014/main" val="3017967724"/>
                    </a:ext>
                  </a:extLst>
                </a:gridCol>
                <a:gridCol w="783711">
                  <a:extLst>
                    <a:ext uri="{9D8B030D-6E8A-4147-A177-3AD203B41FA5}">
                      <a16:colId xmlns:a16="http://schemas.microsoft.com/office/drawing/2014/main" val="1431879634"/>
                    </a:ext>
                  </a:extLst>
                </a:gridCol>
                <a:gridCol w="803645">
                  <a:extLst>
                    <a:ext uri="{9D8B030D-6E8A-4147-A177-3AD203B41FA5}">
                      <a16:colId xmlns:a16="http://schemas.microsoft.com/office/drawing/2014/main" val="1689385028"/>
                    </a:ext>
                  </a:extLst>
                </a:gridCol>
                <a:gridCol w="803645">
                  <a:extLst>
                    <a:ext uri="{9D8B030D-6E8A-4147-A177-3AD203B41FA5}">
                      <a16:colId xmlns:a16="http://schemas.microsoft.com/office/drawing/2014/main" val="1755648138"/>
                    </a:ext>
                  </a:extLst>
                </a:gridCol>
                <a:gridCol w="803645">
                  <a:extLst>
                    <a:ext uri="{9D8B030D-6E8A-4147-A177-3AD203B41FA5}">
                      <a16:colId xmlns:a16="http://schemas.microsoft.com/office/drawing/2014/main" val="2918436570"/>
                    </a:ext>
                  </a:extLst>
                </a:gridCol>
                <a:gridCol w="803645">
                  <a:extLst>
                    <a:ext uri="{9D8B030D-6E8A-4147-A177-3AD203B41FA5}">
                      <a16:colId xmlns:a16="http://schemas.microsoft.com/office/drawing/2014/main" val="2732450856"/>
                    </a:ext>
                  </a:extLst>
                </a:gridCol>
                <a:gridCol w="738145">
                  <a:extLst>
                    <a:ext uri="{9D8B030D-6E8A-4147-A177-3AD203B41FA5}">
                      <a16:colId xmlns:a16="http://schemas.microsoft.com/office/drawing/2014/main" val="123449433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784111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 activities schedule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15239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10/02-17/02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17/02-24/02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24/02-03/03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03/03-10/03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10/03-17/03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17/03-24/03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6264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 Management Plan creation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1216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 MSD project documents review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9002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Hardware and software options evaluation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9033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 scope definition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5959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requirements creation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0508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 architecture definition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9037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Software creation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76719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Software integration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3508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Systems test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3729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robot soccer match simulation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0363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Documentations and main deliverables finished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920056"/>
                  </a:ext>
                </a:extLst>
              </a:tr>
            </a:tbl>
          </a:graphicData>
        </a:graphic>
      </p:graphicFrame>
      <p:pic>
        <p:nvPicPr>
          <p:cNvPr id="3076" name="Picture 4" descr="Location Icon - Transparent We Are Here Icon Png (1000x1041), Png Download">
            <a:extLst>
              <a:ext uri="{FF2B5EF4-FFF2-40B4-BE49-F238E27FC236}">
                <a16:creationId xmlns:a16="http://schemas.microsoft.com/office/drawing/2014/main" id="{33DC9AB2-0415-4EDF-A7A6-CC25FC8FC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286" y="1145064"/>
            <a:ext cx="459009" cy="60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961383F3-9EE7-42D7-9D56-E6A73889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64" y="322555"/>
            <a:ext cx="7915993" cy="372962"/>
          </a:xfrm>
        </p:spPr>
        <p:txBody>
          <a:bodyPr/>
          <a:lstStyle/>
          <a:p>
            <a:r>
              <a:rPr lang="en-US" dirty="0" err="1"/>
              <a:t>AutoRef</a:t>
            </a:r>
            <a:r>
              <a:rPr lang="en-US" dirty="0"/>
              <a:t> - Progress</a:t>
            </a:r>
            <a:endParaRPr lang="en-NL" dirty="0"/>
          </a:p>
        </p:txBody>
      </p: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FAF5C8AA-D74E-4212-880F-48699E0E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/>
          <a:lstStyle/>
          <a:p>
            <a:fld id="{B7CEC10D-CD46-426F-915E-6C78530279CB}" type="slidenum">
              <a:rPr lang="en-US" smtClean="0"/>
              <a:t>3</a:t>
            </a:fld>
            <a:endParaRPr lang="en-US" dirty="0"/>
          </a:p>
        </p:txBody>
      </p:sp>
      <p:sp>
        <p:nvSpPr>
          <p:cNvPr id="48" name="Tijdelijke aanduiding voor voettekst 3">
            <a:extLst>
              <a:ext uri="{FF2B5EF4-FFF2-40B4-BE49-F238E27FC236}">
                <a16:creationId xmlns:a16="http://schemas.microsoft.com/office/drawing/2014/main" id="{2F88774D-187A-4ACF-8BB7-0CB4FE1D5BD1}"/>
              </a:ext>
            </a:extLst>
          </p:cNvPr>
          <p:cNvSpPr txBox="1">
            <a:spLocks/>
          </p:cNvSpPr>
          <p:nvPr/>
        </p:nvSpPr>
        <p:spPr>
          <a:xfrm>
            <a:off x="1114424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2o21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53FCE6-C83E-4D32-8635-B7E17B4CFFA6}"/>
              </a:ext>
            </a:extLst>
          </p:cNvPr>
          <p:cNvSpPr/>
          <p:nvPr/>
        </p:nvSpPr>
        <p:spPr>
          <a:xfrm>
            <a:off x="557214" y="2871893"/>
            <a:ext cx="3317133" cy="57228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407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6BD0F-CE67-401F-9F0A-1C7AC2CFA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49" y="812571"/>
            <a:ext cx="7556501" cy="2922458"/>
          </a:xfrm>
        </p:spPr>
        <p:txBody>
          <a:bodyPr/>
          <a:lstStyle/>
          <a:p>
            <a:r>
              <a:rPr lang="en-US" dirty="0"/>
              <a:t>Deliverables:</a:t>
            </a:r>
          </a:p>
          <a:p>
            <a:pPr marL="342900" indent="-342900">
              <a:buFontTx/>
              <a:buChar char="-"/>
            </a:pPr>
            <a:r>
              <a:rPr lang="en-US" dirty="0"/>
              <a:t>Individual reports containing the feasibility analysis of each technology</a:t>
            </a:r>
          </a:p>
          <a:p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4AD89-65B1-45FB-A3F5-507508BA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E194D2-762D-4CB3-BF09-5157D6AA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64" y="322555"/>
            <a:ext cx="7915993" cy="372962"/>
          </a:xfrm>
        </p:spPr>
        <p:txBody>
          <a:bodyPr/>
          <a:lstStyle/>
          <a:p>
            <a:r>
              <a:rPr lang="en-US" dirty="0" err="1"/>
              <a:t>AutoRef</a:t>
            </a:r>
            <a:r>
              <a:rPr lang="en-US" dirty="0"/>
              <a:t> - Progress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32F63-6AD6-4CD6-8E26-AB0C705D6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378" y="1718534"/>
            <a:ext cx="1893621" cy="26123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D2F449-71A3-484C-B7A9-AB80D79B190D}"/>
              </a:ext>
            </a:extLst>
          </p:cNvPr>
          <p:cNvSpPr txBox="1"/>
          <p:nvPr/>
        </p:nvSpPr>
        <p:spPr>
          <a:xfrm>
            <a:off x="5025813" y="2314372"/>
            <a:ext cx="2614507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Stationary cameras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2020 MSD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Turtles</a:t>
            </a:r>
            <a:endParaRPr lang="en-NL" dirty="0"/>
          </a:p>
        </p:txBody>
      </p:sp>
      <p:sp>
        <p:nvSpPr>
          <p:cNvPr id="12" name="Tijdelijke aanduiding voor voettekst 3">
            <a:extLst>
              <a:ext uri="{FF2B5EF4-FFF2-40B4-BE49-F238E27FC236}">
                <a16:creationId xmlns:a16="http://schemas.microsoft.com/office/drawing/2014/main" id="{7B496F48-0D72-4DD9-A5F3-93085895BFD7}"/>
              </a:ext>
            </a:extLst>
          </p:cNvPr>
          <p:cNvSpPr txBox="1">
            <a:spLocks/>
          </p:cNvSpPr>
          <p:nvPr/>
        </p:nvSpPr>
        <p:spPr>
          <a:xfrm>
            <a:off x="1114424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2o21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5710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FE194D2-762D-4CB3-BF09-5157D6AA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424" y="119440"/>
            <a:ext cx="3600000" cy="732238"/>
          </a:xfrm>
        </p:spPr>
        <p:txBody>
          <a:bodyPr anchor="t">
            <a:normAutofit/>
          </a:bodyPr>
          <a:lstStyle/>
          <a:p>
            <a:r>
              <a:rPr lang="en-US" sz="1800" dirty="0"/>
              <a:t>Scope</a:t>
            </a:r>
            <a:endParaRPr lang="en-NL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6BD0F-CE67-401F-9F0A-1C7AC2CFA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6424" y="657860"/>
            <a:ext cx="3598863" cy="29337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Use the data from Turtles (players) to identify rules violated by creating offline decision-making algorithms.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 dirty="0"/>
              <a:t>Simulate a real match and store all data from all Turtles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 dirty="0"/>
              <a:t>Use data collected by Tech United code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 dirty="0"/>
              <a:t>Use </a:t>
            </a:r>
            <a:r>
              <a:rPr lang="en-US" sz="1200" dirty="0" err="1"/>
              <a:t>Refbox</a:t>
            </a:r>
            <a:r>
              <a:rPr lang="en-US" sz="1200" dirty="0"/>
              <a:t> algorithm to communicate with Turtles about Start/Stop of the match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 dirty="0"/>
              <a:t>Collect evidences for when the rules are violated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200" dirty="0"/>
              <a:t>Where, when and who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dirty="0"/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 dirty="0"/>
              <a:t>Use of stationary cameras to validate the decision-making algorithm. 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NL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4AD89-65B1-45FB-A3F5-507508BA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pic>
        <p:nvPicPr>
          <p:cNvPr id="9" name="2022-02-23 16-54-10">
            <a:hlinkClick r:id="" action="ppaction://media"/>
            <a:extLst>
              <a:ext uri="{FF2B5EF4-FFF2-40B4-BE49-F238E27FC236}">
                <a16:creationId xmlns:a16="http://schemas.microsoft.com/office/drawing/2014/main" id="{7732EF96-28F8-4BD3-B9F4-4AD351557A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53" y="2561002"/>
            <a:ext cx="3394486" cy="20036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68981-95E5-4B8F-BB6C-4876DDD4D685}"/>
              </a:ext>
            </a:extLst>
          </p:cNvPr>
          <p:cNvSpPr txBox="1"/>
          <p:nvPr/>
        </p:nvSpPr>
        <p:spPr>
          <a:xfrm>
            <a:off x="4635500" y="2503862"/>
            <a:ext cx="464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  <a:ea typeface="+mj-ea"/>
                <a:cs typeface="+mj-cs"/>
              </a:rPr>
              <a:t>Validation</a:t>
            </a:r>
            <a:endParaRPr lang="en-NL" sz="180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Tijdelijke aanduiding voor voettekst 3">
            <a:extLst>
              <a:ext uri="{FF2B5EF4-FFF2-40B4-BE49-F238E27FC236}">
                <a16:creationId xmlns:a16="http://schemas.microsoft.com/office/drawing/2014/main" id="{AB88CFBD-33BA-4022-8383-6C0D7107B24E}"/>
              </a:ext>
            </a:extLst>
          </p:cNvPr>
          <p:cNvSpPr txBox="1">
            <a:spLocks/>
          </p:cNvSpPr>
          <p:nvPr/>
        </p:nvSpPr>
        <p:spPr>
          <a:xfrm>
            <a:off x="1114424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2o21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  <p:pic>
        <p:nvPicPr>
          <p:cNvPr id="5122" name="Picture 2" descr="TURTLE - ROBOTS: Your Guide to the World of Robotics">
            <a:extLst>
              <a:ext uri="{FF2B5EF4-FFF2-40B4-BE49-F238E27FC236}">
                <a16:creationId xmlns:a16="http://schemas.microsoft.com/office/drawing/2014/main" id="{37CAFAC8-5B35-4CA6-AA2A-D6BBCEF3E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4" y="6126"/>
            <a:ext cx="3387921" cy="254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69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08EE4-A828-48EB-9874-118FE792A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56" y="1295401"/>
            <a:ext cx="4886793" cy="29337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800" dirty="0"/>
              <a:t>Reliable hardware and software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800" dirty="0"/>
              <a:t>Contains all data available to create the decision-making algorithm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800" dirty="0"/>
              <a:t>Easy interaction with experts (Tech United team)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800" dirty="0"/>
              <a:t>Representation of a real robot soccer game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800" dirty="0"/>
              <a:t>First step for a future implementation of an autonomous referee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endParaRPr lang="en-US" sz="1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NL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A2324-BD1E-452A-A782-AFD84DC8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294EAF-3185-4FC4-850E-8B7DCF76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326" y="1018492"/>
            <a:ext cx="5626932" cy="28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8266CC-150C-411B-B934-5C401E7CBDF0}"/>
              </a:ext>
            </a:extLst>
          </p:cNvPr>
          <p:cNvSpPr txBox="1"/>
          <p:nvPr/>
        </p:nvSpPr>
        <p:spPr>
          <a:xfrm>
            <a:off x="314793" y="607102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Why use of Turtles?</a:t>
            </a:r>
            <a:endParaRPr lang="en-NL" sz="1800" b="1" dirty="0"/>
          </a:p>
        </p:txBody>
      </p:sp>
      <p:sp>
        <p:nvSpPr>
          <p:cNvPr id="12" name="Tijdelijke aanduiding voor voettekst 3">
            <a:extLst>
              <a:ext uri="{FF2B5EF4-FFF2-40B4-BE49-F238E27FC236}">
                <a16:creationId xmlns:a16="http://schemas.microsoft.com/office/drawing/2014/main" id="{157F4FB1-94A8-4A2E-B901-FED242C97871}"/>
              </a:ext>
            </a:extLst>
          </p:cNvPr>
          <p:cNvSpPr txBox="1">
            <a:spLocks/>
          </p:cNvSpPr>
          <p:nvPr/>
        </p:nvSpPr>
        <p:spPr>
          <a:xfrm>
            <a:off x="1114424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2o21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233511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15A86CE-1D7F-4D6F-B9E9-5D47C8AF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936" y="242458"/>
            <a:ext cx="7556500" cy="539038"/>
          </a:xfrm>
        </p:spPr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A4D1F6-D8E7-41FE-80E5-A56B8C60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AA1EF5-7FB0-4F34-88AB-04AC42047761}"/>
              </a:ext>
            </a:extLst>
          </p:cNvPr>
          <p:cNvSpPr txBox="1"/>
          <p:nvPr/>
        </p:nvSpPr>
        <p:spPr>
          <a:xfrm>
            <a:off x="1803235" y="94080"/>
            <a:ext cx="457200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Data available</a:t>
            </a:r>
          </a:p>
          <a:p>
            <a:pPr algn="ctr"/>
            <a:r>
              <a:rPr lang="en-US" dirty="0"/>
              <a:t>Robot position, ball position, team status (attacking/defending) or who passed the ball last.</a:t>
            </a:r>
            <a:endParaRPr lang="en-NL" dirty="0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8ABE8479-AF6D-4719-BC9A-8A4B2F8D3543}"/>
              </a:ext>
            </a:extLst>
          </p:cNvPr>
          <p:cNvSpPr/>
          <p:nvPr/>
        </p:nvSpPr>
        <p:spPr>
          <a:xfrm rot="13491853">
            <a:off x="3237665" y="839054"/>
            <a:ext cx="1482213" cy="1364226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7DC3E9-4621-41C6-8ECC-B4794AE01C5F}"/>
              </a:ext>
            </a:extLst>
          </p:cNvPr>
          <p:cNvCxnSpPr/>
          <p:nvPr/>
        </p:nvCxnSpPr>
        <p:spPr>
          <a:xfrm>
            <a:off x="2354573" y="1619417"/>
            <a:ext cx="617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6CBCF6-B980-4041-9B36-611C44131300}"/>
              </a:ext>
            </a:extLst>
          </p:cNvPr>
          <p:cNvSpPr txBox="1"/>
          <p:nvPr/>
        </p:nvSpPr>
        <p:spPr>
          <a:xfrm>
            <a:off x="1251898" y="1464522"/>
            <a:ext cx="11026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</a:t>
            </a:r>
            <a:endParaRPr lang="en-NL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79923C-5948-46F5-A9CE-E6085F1682D5}"/>
              </a:ext>
            </a:extLst>
          </p:cNvPr>
          <p:cNvCxnSpPr/>
          <p:nvPr/>
        </p:nvCxnSpPr>
        <p:spPr>
          <a:xfrm>
            <a:off x="2772191" y="2043492"/>
            <a:ext cx="617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D3CD443-9C81-4FB9-904B-088478B0A5E0}"/>
              </a:ext>
            </a:extLst>
          </p:cNvPr>
          <p:cNvSpPr txBox="1"/>
          <p:nvPr/>
        </p:nvSpPr>
        <p:spPr>
          <a:xfrm>
            <a:off x="1271279" y="1869414"/>
            <a:ext cx="15549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Architecture design</a:t>
            </a:r>
            <a:endParaRPr lang="en-NL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FCC6826-DA56-4EF2-AB05-DF8171348B72}"/>
              </a:ext>
            </a:extLst>
          </p:cNvPr>
          <p:cNvCxnSpPr/>
          <p:nvPr/>
        </p:nvCxnSpPr>
        <p:spPr>
          <a:xfrm>
            <a:off x="3169030" y="2448678"/>
            <a:ext cx="617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92963F3-86D6-4526-BFE1-C51D7346CDF2}"/>
              </a:ext>
            </a:extLst>
          </p:cNvPr>
          <p:cNvSpPr txBox="1"/>
          <p:nvPr/>
        </p:nvSpPr>
        <p:spPr>
          <a:xfrm>
            <a:off x="2551398" y="2274600"/>
            <a:ext cx="6735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Coding</a:t>
            </a:r>
            <a:endParaRPr lang="en-NL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CF315B-B81F-491E-80DD-A0847265E682}"/>
              </a:ext>
            </a:extLst>
          </p:cNvPr>
          <p:cNvCxnSpPr>
            <a:cxnSpLocks/>
          </p:cNvCxnSpPr>
          <p:nvPr/>
        </p:nvCxnSpPr>
        <p:spPr>
          <a:xfrm flipH="1">
            <a:off x="4985236" y="1619417"/>
            <a:ext cx="644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F4E172A-F5F8-4690-8E02-9F46BFA4C08D}"/>
              </a:ext>
            </a:extLst>
          </p:cNvPr>
          <p:cNvSpPr txBox="1"/>
          <p:nvPr/>
        </p:nvSpPr>
        <p:spPr>
          <a:xfrm>
            <a:off x="5610577" y="1469376"/>
            <a:ext cx="15165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Acceptance testing</a:t>
            </a:r>
            <a:endParaRPr lang="en-NL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138E4B-4149-4538-9407-A9E82D430286}"/>
              </a:ext>
            </a:extLst>
          </p:cNvPr>
          <p:cNvCxnSpPr>
            <a:cxnSpLocks/>
          </p:cNvCxnSpPr>
          <p:nvPr/>
        </p:nvCxnSpPr>
        <p:spPr>
          <a:xfrm flipH="1">
            <a:off x="4642979" y="2043492"/>
            <a:ext cx="571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C51A0DF-1E4C-47E6-A7D5-2C0A02C29E25}"/>
              </a:ext>
            </a:extLst>
          </p:cNvPr>
          <p:cNvSpPr txBox="1"/>
          <p:nvPr/>
        </p:nvSpPr>
        <p:spPr>
          <a:xfrm>
            <a:off x="5236260" y="1880988"/>
            <a:ext cx="14787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 testing</a:t>
            </a:r>
            <a:endParaRPr lang="en-NL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E5F5EE3-B23C-4877-96DB-7C50A58012E8}"/>
              </a:ext>
            </a:extLst>
          </p:cNvPr>
          <p:cNvCxnSpPr>
            <a:cxnSpLocks/>
          </p:cNvCxnSpPr>
          <p:nvPr/>
        </p:nvCxnSpPr>
        <p:spPr>
          <a:xfrm flipH="1">
            <a:off x="4300723" y="2448678"/>
            <a:ext cx="6845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32A660A-A1F5-455A-95FC-833E5F87B056}"/>
              </a:ext>
            </a:extLst>
          </p:cNvPr>
          <p:cNvSpPr txBox="1"/>
          <p:nvPr/>
        </p:nvSpPr>
        <p:spPr>
          <a:xfrm>
            <a:off x="4985236" y="2265817"/>
            <a:ext cx="6735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Coding</a:t>
            </a:r>
            <a:endParaRPr lang="en-NL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9ECFAE-745D-4551-BC1A-8590B7180DC3}"/>
              </a:ext>
            </a:extLst>
          </p:cNvPr>
          <p:cNvSpPr txBox="1"/>
          <p:nvPr/>
        </p:nvSpPr>
        <p:spPr>
          <a:xfrm>
            <a:off x="1669328" y="889262"/>
            <a:ext cx="467523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Task</a:t>
            </a:r>
            <a:endParaRPr lang="en-US" dirty="0"/>
          </a:p>
          <a:p>
            <a:pPr algn="ctr"/>
            <a:r>
              <a:rPr lang="en-US" dirty="0"/>
              <a:t>Determine if the ball is in play or out of play (rule 9.1 and 92)</a:t>
            </a:r>
            <a:endParaRPr lang="en-NL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DC7AB3-B431-467B-A8F8-F05FB3FA0FB0}"/>
              </a:ext>
            </a:extLst>
          </p:cNvPr>
          <p:cNvSpPr txBox="1"/>
          <p:nvPr/>
        </p:nvSpPr>
        <p:spPr>
          <a:xfrm>
            <a:off x="925482" y="3523182"/>
            <a:ext cx="673267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Next tasks to be implemented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Determine if all other players from ball awarded team are &gt;2 m away from ball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NL" dirty="0"/>
              <a:t>Determine if all players from defending team are &gt;3m away from ball</a:t>
            </a: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Determine if the ball has rolled freely for &gt;0.5 m after kick (throw in, goal kick, corner, kick off, free kick)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3AAE19-5094-43E8-B07D-63EDBB530885}"/>
              </a:ext>
            </a:extLst>
          </p:cNvPr>
          <p:cNvSpPr/>
          <p:nvPr/>
        </p:nvSpPr>
        <p:spPr>
          <a:xfrm>
            <a:off x="2451842" y="2265817"/>
            <a:ext cx="3362633" cy="35793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46A7CE9-F531-4A4D-A3B5-EA1BDBF05411}"/>
              </a:ext>
            </a:extLst>
          </p:cNvPr>
          <p:cNvSpPr/>
          <p:nvPr/>
        </p:nvSpPr>
        <p:spPr>
          <a:xfrm>
            <a:off x="1310893" y="830422"/>
            <a:ext cx="5779319" cy="2153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7E3DBE2-C791-4B77-B365-C214B2AA15C5}"/>
              </a:ext>
            </a:extLst>
          </p:cNvPr>
          <p:cNvCxnSpPr>
            <a:cxnSpLocks/>
          </p:cNvCxnSpPr>
          <p:nvPr/>
        </p:nvCxnSpPr>
        <p:spPr>
          <a:xfrm>
            <a:off x="4006947" y="3047999"/>
            <a:ext cx="0" cy="43349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6BA7A42-E2FA-4291-980D-AFC248D8233E}"/>
              </a:ext>
            </a:extLst>
          </p:cNvPr>
          <p:cNvSpPr/>
          <p:nvPr/>
        </p:nvSpPr>
        <p:spPr>
          <a:xfrm>
            <a:off x="7397481" y="129224"/>
            <a:ext cx="1524000" cy="652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fieldAreaCoords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4F68A8-D88D-4A54-B6B7-C8E7640CBF06}"/>
              </a:ext>
            </a:extLst>
          </p:cNvPr>
          <p:cNvSpPr/>
          <p:nvPr/>
        </p:nvSpPr>
        <p:spPr>
          <a:xfrm>
            <a:off x="7397481" y="847029"/>
            <a:ext cx="1524000" cy="652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getBallPosition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7DCBD43-DEAE-488A-ACD7-59F603C04CE3}"/>
              </a:ext>
            </a:extLst>
          </p:cNvPr>
          <p:cNvSpPr/>
          <p:nvPr/>
        </p:nvSpPr>
        <p:spPr>
          <a:xfrm>
            <a:off x="7397481" y="3210217"/>
            <a:ext cx="1524000" cy="652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getPlayerPosition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2EF09FE-7037-4006-98A2-749D88D84CC3}"/>
              </a:ext>
            </a:extLst>
          </p:cNvPr>
          <p:cNvSpPr/>
          <p:nvPr/>
        </p:nvSpPr>
        <p:spPr>
          <a:xfrm>
            <a:off x="7397481" y="1665903"/>
            <a:ext cx="1524000" cy="652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lastPlayerTouched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595959-1E2B-4183-9649-CD40D128A929}"/>
              </a:ext>
            </a:extLst>
          </p:cNvPr>
          <p:cNvSpPr/>
          <p:nvPr/>
        </p:nvSpPr>
        <p:spPr>
          <a:xfrm>
            <a:off x="7397481" y="2455976"/>
            <a:ext cx="1524000" cy="652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isBallInsideFieldBoundary</a:t>
            </a:r>
            <a:endParaRPr lang="en-US" dirty="0"/>
          </a:p>
        </p:txBody>
      </p:sp>
      <p:sp>
        <p:nvSpPr>
          <p:cNvPr id="64" name="Tijdelijke aanduiding voor voettekst 3">
            <a:extLst>
              <a:ext uri="{FF2B5EF4-FFF2-40B4-BE49-F238E27FC236}">
                <a16:creationId xmlns:a16="http://schemas.microsoft.com/office/drawing/2014/main" id="{E848BA18-BAEA-4D70-B166-3B6EC0F1E68E}"/>
              </a:ext>
            </a:extLst>
          </p:cNvPr>
          <p:cNvSpPr txBox="1">
            <a:spLocks/>
          </p:cNvSpPr>
          <p:nvPr/>
        </p:nvSpPr>
        <p:spPr>
          <a:xfrm>
            <a:off x="1114424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2o21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40916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2D90-C340-4659-A3CE-48BB4C4E4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31" y="940882"/>
            <a:ext cx="7556501" cy="2922458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Tech United code familiarization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Tried to use stationary cameras for validation of the code but frames got corrupted (slow computer processing)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possible to find proper documentation for data that is being logged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Workforce away from work for health reasons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BA25D-C832-4D53-B3BA-FE3561D3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9A555C-EE33-4E97-AC6D-A7F4BD2C524C}"/>
              </a:ext>
            </a:extLst>
          </p:cNvPr>
          <p:cNvSpPr txBox="1">
            <a:spLocks/>
          </p:cNvSpPr>
          <p:nvPr/>
        </p:nvSpPr>
        <p:spPr>
          <a:xfrm>
            <a:off x="651164" y="322555"/>
            <a:ext cx="7915993" cy="3729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Challenges faced</a:t>
            </a:r>
            <a:endParaRPr lang="en-NL" dirty="0"/>
          </a:p>
        </p:txBody>
      </p:sp>
      <p:sp>
        <p:nvSpPr>
          <p:cNvPr id="7" name="Tijdelijke aanduiding voor voettekst 3">
            <a:extLst>
              <a:ext uri="{FF2B5EF4-FFF2-40B4-BE49-F238E27FC236}">
                <a16:creationId xmlns:a16="http://schemas.microsoft.com/office/drawing/2014/main" id="{584B1054-1BC6-4334-B021-639B2F2E4A19}"/>
              </a:ext>
            </a:extLst>
          </p:cNvPr>
          <p:cNvSpPr txBox="1">
            <a:spLocks/>
          </p:cNvSpPr>
          <p:nvPr/>
        </p:nvSpPr>
        <p:spPr>
          <a:xfrm>
            <a:off x="1114424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2o21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01195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FC14-CB4E-4FA0-833D-E63CF08A0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5C117-7E93-4866-A595-052176806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Do we need to present the code in a real game?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000000"/>
                </a:solidFill>
                <a:effectLst/>
              </a:rPr>
              <a:t>Do we need to have half time in 5 min match?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000000"/>
                </a:solidFill>
                <a:effectLst/>
              </a:rPr>
              <a:t>Do we need to have allowance for time lost?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000000"/>
                </a:solidFill>
                <a:effectLst/>
              </a:rPr>
              <a:t>Do we need to have extra time?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000000"/>
                </a:solidFill>
                <a:effectLst/>
              </a:rPr>
              <a:t>Do we need to consider abandoned match?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pPr marL="342900" indent="-342900">
              <a:buFontTx/>
              <a:buChar char="-"/>
            </a:pPr>
            <a:endParaRPr lang="en-US" dirty="0">
              <a:effectLst/>
            </a:endParaRPr>
          </a:p>
          <a:p>
            <a:pPr marL="342900" indent="-342900">
              <a:buFontTx/>
              <a:buChar char="-"/>
            </a:pPr>
            <a:endParaRPr lang="en-US" dirty="0">
              <a:solidFill>
                <a:srgbClr val="000000"/>
              </a:solidFill>
              <a:effectLst/>
            </a:endParaRPr>
          </a:p>
          <a:p>
            <a:pPr marL="342900" indent="-342900">
              <a:buFontTx/>
              <a:buChar char="-"/>
            </a:pPr>
            <a:endParaRPr lang="en-US" dirty="0">
              <a:effectLst/>
            </a:endParaRP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A8E5A-3EA8-439D-9442-BD844B541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9</a:t>
            </a:fld>
            <a:endParaRPr lang="en-GB" dirty="0"/>
          </a:p>
        </p:txBody>
      </p:sp>
      <p:sp>
        <p:nvSpPr>
          <p:cNvPr id="7" name="Tijdelijke aanduiding voor voettekst 3">
            <a:extLst>
              <a:ext uri="{FF2B5EF4-FFF2-40B4-BE49-F238E27FC236}">
                <a16:creationId xmlns:a16="http://schemas.microsoft.com/office/drawing/2014/main" id="{EF7BEDF4-95D8-404F-83B8-FE79AFBB5E8C}"/>
              </a:ext>
            </a:extLst>
          </p:cNvPr>
          <p:cNvSpPr txBox="1">
            <a:spLocks/>
          </p:cNvSpPr>
          <p:nvPr/>
        </p:nvSpPr>
        <p:spPr>
          <a:xfrm>
            <a:off x="1114424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2o21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65274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TUe_16x9 (2)</Template>
  <TotalTime>2716</TotalTime>
  <Words>571</Words>
  <Application>Microsoft Office PowerPoint</Application>
  <PresentationFormat>On-screen Show (16:9)</PresentationFormat>
  <Paragraphs>198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Courier New</vt:lpstr>
      <vt:lpstr>Kantoorthema</vt:lpstr>
      <vt:lpstr>2021 AutoRef – Meeting III</vt:lpstr>
      <vt:lpstr>AGENDA</vt:lpstr>
      <vt:lpstr>AutoRef - Progress</vt:lpstr>
      <vt:lpstr>AutoRef - Progress</vt:lpstr>
      <vt:lpstr>Scope</vt:lpstr>
      <vt:lpstr>PowerPoint Presentation</vt:lpstr>
      <vt:lpstr> </vt:lpstr>
      <vt:lpstr>PowerPoint Presentation</vt:lpstr>
      <vt:lpstr>Questions</vt:lpstr>
      <vt:lpstr>PowerPoint Presentation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Ven, I.M.J. van de</dc:creator>
  <cp:lastModifiedBy>Pagatini, Guilherme</cp:lastModifiedBy>
  <cp:revision>97</cp:revision>
  <dcterms:created xsi:type="dcterms:W3CDTF">2019-11-27T15:26:32Z</dcterms:created>
  <dcterms:modified xsi:type="dcterms:W3CDTF">2022-03-11T10:44:40Z</dcterms:modified>
</cp:coreProperties>
</file>